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8" r:id="rId9"/>
    <p:sldId id="271" r:id="rId10"/>
    <p:sldId id="270" r:id="rId11"/>
    <p:sldId id="266" r:id="rId12"/>
    <p:sldId id="269" r:id="rId13"/>
    <p:sldId id="263" r:id="rId14"/>
    <p:sldId id="267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3.4921932279126516E-2"/>
          <c:y val="2.3709432384077793E-2"/>
          <c:w val="0.81577996138913156"/>
          <c:h val="0.9074216104666307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word-matching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opt-percentage</c:v>
                </c:pt>
              </c:strCache>
            </c:strRef>
          </c:tx>
          <c:spPr>
            <a:gradFill>
              <a:gsLst>
                <a:gs pos="0">
                  <a:srgbClr val="00B05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teacher</c:v>
                </c:pt>
              </c:strCache>
            </c:strRef>
          </c:tx>
          <c:spPr>
            <a:gradFill>
              <a:gsLst>
                <a:gs pos="0">
                  <a:srgbClr val="F38307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4</c:v>
                </c:pt>
              </c:numCache>
            </c:numRef>
          </c:val>
        </c:ser>
        <c:shape val="cylinder"/>
        <c:axId val="89818624"/>
        <c:axId val="90018560"/>
        <c:axId val="0"/>
      </c:bar3DChart>
      <c:catAx>
        <c:axId val="89818624"/>
        <c:scaling>
          <c:orientation val="minMax"/>
        </c:scaling>
        <c:axPos val="b"/>
        <c:numFmt formatCode="General" sourceLinked="1"/>
        <c:tickLblPos val="nextTo"/>
        <c:crossAx val="90018560"/>
        <c:crosses val="autoZero"/>
        <c:auto val="1"/>
        <c:lblAlgn val="ctr"/>
        <c:lblOffset val="100"/>
      </c:catAx>
      <c:valAx>
        <c:axId val="90018560"/>
        <c:scaling>
          <c:orientation val="minMax"/>
        </c:scaling>
        <c:axPos val="l"/>
        <c:majorGridlines/>
        <c:numFmt formatCode="General" sourceLinked="1"/>
        <c:tickLblPos val="nextTo"/>
        <c:crossAx val="89818624"/>
        <c:crosses val="autoZero"/>
        <c:crossBetween val="between"/>
      </c:valAx>
      <c:spPr>
        <a:noFill/>
        <a:ln w="2540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bg-BG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bg-BG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bg-BG"/>
          </a:p>
        </c:txPr>
      </c:legendEntry>
      <c:layout>
        <c:manualLayout>
          <c:xMode val="edge"/>
          <c:yMode val="edge"/>
          <c:x val="0.84772534305695013"/>
          <c:y val="0.39237329376381846"/>
          <c:w val="0.14940495693071898"/>
          <c:h val="0.21551891119993258"/>
        </c:manualLayout>
      </c:layout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8F26-5FD8-440B-A0AC-29E56D5FC3EB}" type="datetimeFigureOut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52739-21EF-4E73-B340-23C93CF4CC5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was changed continuously but we decided to undertake more</a:t>
            </a:r>
            <a:r>
              <a:rPr lang="en-US" baseline="0" dirty="0" smtClean="0"/>
              <a:t> deeper changes.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Two</a:t>
            </a:r>
            <a:r>
              <a:rPr lang="en-US" baseline="0" dirty="0" smtClean="0"/>
              <a:t> years ago w</a:t>
            </a:r>
            <a:r>
              <a:rPr lang="en-US" dirty="0" smtClean="0"/>
              <a:t>e were </a:t>
            </a:r>
            <a:r>
              <a:rPr lang="en-US" baseline="0" dirty="0" smtClean="0"/>
              <a:t>going to analyze this period and accordingly </a:t>
            </a:r>
            <a:r>
              <a:rPr lang="en-US" dirty="0" smtClean="0"/>
              <a:t>some shortcomings of the program had been addressed. </a:t>
            </a:r>
          </a:p>
          <a:p>
            <a:r>
              <a:rPr lang="en-US" dirty="0" smtClean="0"/>
              <a:t>Full-time education conducted in weekends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52739-21EF-4E73-B340-23C93CF4CC54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</a:t>
            </a:r>
            <a:r>
              <a:rPr lang="en-US" baseline="0" dirty="0" smtClean="0"/>
              <a:t> and elective courses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52739-21EF-4E73-B340-23C93CF4CC54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draw the following conclusions.</a:t>
            </a:r>
          </a:p>
          <a:p>
            <a:r>
              <a:rPr lang="en-US" dirty="0" smtClean="0"/>
              <a:t>The program was adopted by the Academic council  of the University of Plovdiv.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52739-21EF-4E73-B340-23C93CF4CC54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ultimately succeed to complete the program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52739-21EF-4E73-B340-23C93CF4CC54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73EF-AB27-4492-8B17-A67A69970286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3861-FB82-452C-A868-D9BDFEFF154E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EDFF-CC58-4C2F-B566-4489EEF9A77B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2657-3CBE-4215-ADC2-7542309D38A5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A13F-752E-4A8B-8670-5F31CB6FA43B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539F-6518-4103-AE9A-0E146EA481AF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57CA-FB47-44E3-A61D-D3B8DF3DC571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0809-1524-4C8A-9B53-4477379CDB96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CB92-EA06-4A83-A1F2-024466C97CC0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77F8-9DE9-437B-8DF2-00286CDBD1A3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D8A8-DE20-43F0-BA2C-5873011C9A51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EE32-A861-42A5-9430-0641BCA9F96A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37A8F-59D7-430D-9E3E-E032316E3F9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err="1" smtClean="0"/>
              <a:t>MSc</a:t>
            </a:r>
            <a:r>
              <a:rPr lang="en-US" dirty="0" smtClean="0"/>
              <a:t> curriculum</a:t>
            </a:r>
            <a:br>
              <a:rPr lang="en-US" dirty="0" smtClean="0"/>
            </a:br>
            <a:r>
              <a:rPr lang="en-US" dirty="0" smtClean="0"/>
              <a:t>(one </a:t>
            </a:r>
            <a:r>
              <a:rPr lang="en-US" dirty="0"/>
              <a:t>year </a:t>
            </a:r>
            <a:r>
              <a:rPr lang="en-US" dirty="0" smtClean="0"/>
              <a:t>experience)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Stanimir Stoyanov</a:t>
            </a:r>
          </a:p>
          <a:p>
            <a:r>
              <a:rPr lang="en-US" dirty="0" smtClean="0"/>
              <a:t>University of Plovdiv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/>
              <a:t>Education Cluster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0809-1524-4C8A-9B53-4477379CDB96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10</a:t>
            </a:fld>
            <a:endParaRPr lang="bg-BG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2804539" cy="2600779"/>
          </a:xfrm>
          <a:prstGeom prst="rect">
            <a:avLst/>
          </a:prstGeom>
          <a:noFill/>
        </p:spPr>
      </p:pic>
      <p:sp>
        <p:nvSpPr>
          <p:cNvPr id="11" name="Left-Right Arrow 10"/>
          <p:cNvSpPr/>
          <p:nvPr/>
        </p:nvSpPr>
        <p:spPr>
          <a:xfrm>
            <a:off x="3275856" y="3356992"/>
            <a:ext cx="1368152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2" name="Canvas 102"/>
          <p:cNvGrpSpPr>
            <a:grpSpLocks/>
          </p:cNvGrpSpPr>
          <p:nvPr/>
        </p:nvGrpSpPr>
        <p:grpSpPr bwMode="auto">
          <a:xfrm>
            <a:off x="4644009" y="2060848"/>
            <a:ext cx="4104455" cy="3240360"/>
            <a:chOff x="0" y="0"/>
            <a:chExt cx="57607" cy="45872"/>
          </a:xfrm>
        </p:grpSpPr>
        <p:sp>
          <p:nvSpPr>
            <p:cNvPr id="13" name="AutoShape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607" cy="45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4" name="Rectangle 104"/>
            <p:cNvSpPr>
              <a:spLocks noChangeArrowheads="1"/>
            </p:cNvSpPr>
            <p:nvPr/>
          </p:nvSpPr>
          <p:spPr bwMode="auto">
            <a:xfrm>
              <a:off x="17481" y="22536"/>
              <a:ext cx="22384" cy="15906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Refactoring Agent (RA)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05"/>
            <p:cNvSpPr>
              <a:spLocks noChangeArrowheads="1"/>
            </p:cNvSpPr>
            <p:nvPr/>
          </p:nvSpPr>
          <p:spPr bwMode="auto">
            <a:xfrm>
              <a:off x="3384" y="40068"/>
              <a:ext cx="27432" cy="466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JADE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06"/>
            <p:cNvSpPr>
              <a:spLocks noChangeArrowheads="1"/>
            </p:cNvSpPr>
            <p:nvPr/>
          </p:nvSpPr>
          <p:spPr bwMode="auto">
            <a:xfrm>
              <a:off x="31197" y="40068"/>
              <a:ext cx="21908" cy="466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Eclipse (IDE)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07"/>
            <p:cNvSpPr>
              <a:spLocks noChangeArrowheads="1"/>
            </p:cNvSpPr>
            <p:nvPr/>
          </p:nvSpPr>
          <p:spPr bwMode="auto">
            <a:xfrm>
              <a:off x="31483" y="28346"/>
              <a:ext cx="7429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sensors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08"/>
            <p:cNvSpPr>
              <a:spLocks noChangeArrowheads="1"/>
            </p:cNvSpPr>
            <p:nvPr/>
          </p:nvSpPr>
          <p:spPr bwMode="auto">
            <a:xfrm>
              <a:off x="31578" y="34156"/>
              <a:ext cx="7334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effectors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09"/>
            <p:cNvSpPr>
              <a:spLocks noChangeArrowheads="1"/>
            </p:cNvSpPr>
            <p:nvPr/>
          </p:nvSpPr>
          <p:spPr bwMode="auto">
            <a:xfrm>
              <a:off x="42913" y="26885"/>
              <a:ext cx="9334" cy="11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Working Desk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AutoShape 110"/>
            <p:cNvCxnSpPr>
              <a:cxnSpLocks noChangeShapeType="1"/>
            </p:cNvCxnSpPr>
            <p:nvPr/>
          </p:nvCxnSpPr>
          <p:spPr bwMode="auto">
            <a:xfrm>
              <a:off x="38912" y="30060"/>
              <a:ext cx="4001" cy="26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11"/>
            <p:cNvCxnSpPr>
              <a:cxnSpLocks noChangeShapeType="1"/>
            </p:cNvCxnSpPr>
            <p:nvPr/>
          </p:nvCxnSpPr>
          <p:spPr bwMode="auto">
            <a:xfrm flipH="1">
              <a:off x="38912" y="32664"/>
              <a:ext cx="4001" cy="32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" name="Rectangle 112"/>
            <p:cNvSpPr>
              <a:spLocks noChangeArrowheads="1"/>
            </p:cNvSpPr>
            <p:nvPr/>
          </p:nvSpPr>
          <p:spPr bwMode="auto">
            <a:xfrm>
              <a:off x="18243" y="26155"/>
              <a:ext cx="11906" cy="3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Local control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13"/>
            <p:cNvSpPr>
              <a:spLocks noChangeArrowheads="1"/>
            </p:cNvSpPr>
            <p:nvPr/>
          </p:nvSpPr>
          <p:spPr bwMode="auto">
            <a:xfrm>
              <a:off x="18243" y="30346"/>
              <a:ext cx="5715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RAnal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14"/>
            <p:cNvSpPr>
              <a:spLocks noChangeArrowheads="1"/>
            </p:cNvSpPr>
            <p:nvPr/>
          </p:nvSpPr>
          <p:spPr bwMode="auto">
            <a:xfrm>
              <a:off x="24530" y="30346"/>
              <a:ext cx="5524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Behav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15"/>
            <p:cNvSpPr>
              <a:spLocks noChangeArrowheads="1"/>
            </p:cNvSpPr>
            <p:nvPr/>
          </p:nvSpPr>
          <p:spPr bwMode="auto">
            <a:xfrm>
              <a:off x="18243" y="34156"/>
              <a:ext cx="11906" cy="3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Knowledge base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AutoShape 116"/>
            <p:cNvCxnSpPr>
              <a:cxnSpLocks noChangeShapeType="1"/>
            </p:cNvCxnSpPr>
            <p:nvPr/>
          </p:nvCxnSpPr>
          <p:spPr bwMode="auto">
            <a:xfrm>
              <a:off x="15160" y="19011"/>
              <a:ext cx="6" cy="210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27" name="Text Box 117"/>
            <p:cNvSpPr txBox="1">
              <a:spLocks noChangeArrowheads="1"/>
            </p:cNvSpPr>
            <p:nvPr/>
          </p:nvSpPr>
          <p:spPr bwMode="auto">
            <a:xfrm>
              <a:off x="21482" y="13252"/>
              <a:ext cx="27241" cy="7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Refactoring eLearning Environment (</a:t>
              </a:r>
              <a:r>
                <a:rPr kumimoji="0" lang="en-US" sz="11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ReLE</a:t>
              </a: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18"/>
            <p:cNvSpPr txBox="1">
              <a:spLocks noChangeArrowheads="1"/>
            </p:cNvSpPr>
            <p:nvPr/>
          </p:nvSpPr>
          <p:spPr bwMode="auto">
            <a:xfrm>
              <a:off x="2146" y="13252"/>
              <a:ext cx="14002" cy="7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eTesting</a:t>
              </a: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Assistants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66"/>
            <p:cNvGrpSpPr>
              <a:grpSpLocks/>
            </p:cNvGrpSpPr>
            <p:nvPr/>
          </p:nvGrpSpPr>
          <p:grpSpPr bwMode="auto">
            <a:xfrm>
              <a:off x="5137" y="22275"/>
              <a:ext cx="7340" cy="5722"/>
              <a:chOff x="19230" y="37431"/>
              <a:chExt cx="7341" cy="5716"/>
            </a:xfrm>
          </p:grpSpPr>
          <p:sp>
            <p:nvSpPr>
              <p:cNvPr id="37" name="Decagon 64"/>
              <p:cNvSpPr>
                <a:spLocks/>
              </p:cNvSpPr>
              <p:nvPr/>
            </p:nvSpPr>
            <p:spPr bwMode="auto">
              <a:xfrm>
                <a:off x="20875" y="37431"/>
                <a:ext cx="3542" cy="3542"/>
              </a:xfrm>
              <a:custGeom>
                <a:avLst/>
                <a:gdLst>
                  <a:gd name="T0" fmla="*/ 0 w 354204"/>
                  <a:gd name="T1" fmla="*/ 1771 h 354167"/>
                  <a:gd name="T2" fmla="*/ 338 w 354204"/>
                  <a:gd name="T3" fmla="*/ 676 h 354167"/>
                  <a:gd name="T4" fmla="*/ 1224 w 354204"/>
                  <a:gd name="T5" fmla="*/ 0 h 354167"/>
                  <a:gd name="T6" fmla="*/ 2318 w 354204"/>
                  <a:gd name="T7" fmla="*/ 0 h 354167"/>
                  <a:gd name="T8" fmla="*/ 3204 w 354204"/>
                  <a:gd name="T9" fmla="*/ 676 h 354167"/>
                  <a:gd name="T10" fmla="*/ 3542 w 354204"/>
                  <a:gd name="T11" fmla="*/ 1771 h 354167"/>
                  <a:gd name="T12" fmla="*/ 3204 w 354204"/>
                  <a:gd name="T13" fmla="*/ 2866 h 354167"/>
                  <a:gd name="T14" fmla="*/ 2318 w 354204"/>
                  <a:gd name="T15" fmla="*/ 3542 h 354167"/>
                  <a:gd name="T16" fmla="*/ 1224 w 354204"/>
                  <a:gd name="T17" fmla="*/ 3542 h 354167"/>
                  <a:gd name="T18" fmla="*/ 338 w 354204"/>
                  <a:gd name="T19" fmla="*/ 2866 h 354167"/>
                  <a:gd name="T20" fmla="*/ 0 w 354204"/>
                  <a:gd name="T21" fmla="*/ 1771 h 3541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54204"/>
                  <a:gd name="T34" fmla="*/ 0 h 354167"/>
                  <a:gd name="T35" fmla="*/ 354204 w 354204"/>
                  <a:gd name="T36" fmla="*/ 354167 h 35416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54204" h="354167">
                    <a:moveTo>
                      <a:pt x="0" y="177084"/>
                    </a:moveTo>
                    <a:lnTo>
                      <a:pt x="33823" y="67640"/>
                    </a:lnTo>
                    <a:lnTo>
                      <a:pt x="122374" y="0"/>
                    </a:lnTo>
                    <a:lnTo>
                      <a:pt x="231830" y="0"/>
                    </a:lnTo>
                    <a:lnTo>
                      <a:pt x="320381" y="67640"/>
                    </a:lnTo>
                    <a:lnTo>
                      <a:pt x="354204" y="177084"/>
                    </a:lnTo>
                    <a:lnTo>
                      <a:pt x="320381" y="286527"/>
                    </a:lnTo>
                    <a:lnTo>
                      <a:pt x="231830" y="354167"/>
                    </a:lnTo>
                    <a:lnTo>
                      <a:pt x="122374" y="354167"/>
                    </a:lnTo>
                    <a:lnTo>
                      <a:pt x="33823" y="286527"/>
                    </a:lnTo>
                    <a:lnTo>
                      <a:pt x="0" y="177084"/>
                    </a:lnTo>
                    <a:close/>
                  </a:path>
                </a:pathLst>
              </a:custGeom>
              <a:solidFill>
                <a:srgbClr val="4F81BD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19230" y="40768"/>
                <a:ext cx="7341" cy="2379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70"/>
            <p:cNvGrpSpPr>
              <a:grpSpLocks/>
            </p:cNvGrpSpPr>
            <p:nvPr/>
          </p:nvGrpSpPr>
          <p:grpSpPr bwMode="auto">
            <a:xfrm>
              <a:off x="3708" y="28384"/>
              <a:ext cx="10319" cy="4858"/>
              <a:chOff x="-1143" y="0"/>
              <a:chExt cx="10319" cy="4857"/>
            </a:xfrm>
          </p:grpSpPr>
          <p:sp>
            <p:nvSpPr>
              <p:cNvPr id="35" name="Decagon 71"/>
              <p:cNvSpPr>
                <a:spLocks/>
              </p:cNvSpPr>
              <p:nvPr/>
            </p:nvSpPr>
            <p:spPr bwMode="auto">
              <a:xfrm>
                <a:off x="2406" y="0"/>
                <a:ext cx="2381" cy="2381"/>
              </a:xfrm>
              <a:custGeom>
                <a:avLst/>
                <a:gdLst>
                  <a:gd name="T0" fmla="*/ 0 w 238125"/>
                  <a:gd name="T1" fmla="*/ 1191 h 238125"/>
                  <a:gd name="T2" fmla="*/ 227 w 238125"/>
                  <a:gd name="T3" fmla="*/ 455 h 238125"/>
                  <a:gd name="T4" fmla="*/ 823 w 238125"/>
                  <a:gd name="T5" fmla="*/ 0 h 238125"/>
                  <a:gd name="T6" fmla="*/ 1558 w 238125"/>
                  <a:gd name="T7" fmla="*/ 0 h 238125"/>
                  <a:gd name="T8" fmla="*/ 2154 w 238125"/>
                  <a:gd name="T9" fmla="*/ 455 h 238125"/>
                  <a:gd name="T10" fmla="*/ 2381 w 238125"/>
                  <a:gd name="T11" fmla="*/ 1191 h 238125"/>
                  <a:gd name="T12" fmla="*/ 2154 w 238125"/>
                  <a:gd name="T13" fmla="*/ 1926 h 238125"/>
                  <a:gd name="T14" fmla="*/ 1558 w 238125"/>
                  <a:gd name="T15" fmla="*/ 2381 h 238125"/>
                  <a:gd name="T16" fmla="*/ 823 w 238125"/>
                  <a:gd name="T17" fmla="*/ 2381 h 238125"/>
                  <a:gd name="T18" fmla="*/ 227 w 238125"/>
                  <a:gd name="T19" fmla="*/ 1926 h 238125"/>
                  <a:gd name="T20" fmla="*/ 0 w 238125"/>
                  <a:gd name="T21" fmla="*/ 1191 h 2381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8125"/>
                  <a:gd name="T34" fmla="*/ 0 h 238125"/>
                  <a:gd name="T35" fmla="*/ 238125 w 238125"/>
                  <a:gd name="T36" fmla="*/ 238125 h 2381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8125" h="238125">
                    <a:moveTo>
                      <a:pt x="0" y="119063"/>
                    </a:moveTo>
                    <a:lnTo>
                      <a:pt x="22739" y="45478"/>
                    </a:lnTo>
                    <a:lnTo>
                      <a:pt x="82270" y="0"/>
                    </a:lnTo>
                    <a:lnTo>
                      <a:pt x="155855" y="0"/>
                    </a:lnTo>
                    <a:lnTo>
                      <a:pt x="215386" y="45478"/>
                    </a:lnTo>
                    <a:lnTo>
                      <a:pt x="238125" y="119063"/>
                    </a:lnTo>
                    <a:lnTo>
                      <a:pt x="215386" y="192647"/>
                    </a:lnTo>
                    <a:lnTo>
                      <a:pt x="155855" y="238125"/>
                    </a:lnTo>
                    <a:lnTo>
                      <a:pt x="82270" y="238125"/>
                    </a:lnTo>
                    <a:lnTo>
                      <a:pt x="22739" y="192647"/>
                    </a:lnTo>
                    <a:lnTo>
                      <a:pt x="0" y="119063"/>
                    </a:lnTo>
                    <a:close/>
                  </a:path>
                </a:pathLst>
              </a:custGeom>
              <a:solidFill>
                <a:srgbClr val="4F81BD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 Box 3"/>
              <p:cNvSpPr txBox="1">
                <a:spLocks noChangeArrowheads="1"/>
              </p:cNvSpPr>
              <p:nvPr/>
            </p:nvSpPr>
            <p:spPr bwMode="auto">
              <a:xfrm>
                <a:off x="-1143" y="2476"/>
                <a:ext cx="10319" cy="238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Fraud Detector</a:t>
                </a:r>
                <a:endParaRPr kumimoji="0" lang="bg-BG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oup 67"/>
            <p:cNvGrpSpPr>
              <a:grpSpLocks/>
            </p:cNvGrpSpPr>
            <p:nvPr/>
          </p:nvGrpSpPr>
          <p:grpSpPr bwMode="auto">
            <a:xfrm>
              <a:off x="4743" y="33464"/>
              <a:ext cx="7963" cy="4858"/>
              <a:chOff x="0" y="0"/>
              <a:chExt cx="7963" cy="4857"/>
            </a:xfrm>
          </p:grpSpPr>
          <p:sp>
            <p:nvSpPr>
              <p:cNvPr id="33" name="Decagon 68"/>
              <p:cNvSpPr>
                <a:spLocks/>
              </p:cNvSpPr>
              <p:nvPr/>
            </p:nvSpPr>
            <p:spPr bwMode="auto">
              <a:xfrm>
                <a:off x="2406" y="0"/>
                <a:ext cx="2381" cy="2381"/>
              </a:xfrm>
              <a:custGeom>
                <a:avLst/>
                <a:gdLst>
                  <a:gd name="T0" fmla="*/ 0 w 238125"/>
                  <a:gd name="T1" fmla="*/ 1191 h 238125"/>
                  <a:gd name="T2" fmla="*/ 227 w 238125"/>
                  <a:gd name="T3" fmla="*/ 455 h 238125"/>
                  <a:gd name="T4" fmla="*/ 823 w 238125"/>
                  <a:gd name="T5" fmla="*/ 0 h 238125"/>
                  <a:gd name="T6" fmla="*/ 1558 w 238125"/>
                  <a:gd name="T7" fmla="*/ 0 h 238125"/>
                  <a:gd name="T8" fmla="*/ 2154 w 238125"/>
                  <a:gd name="T9" fmla="*/ 455 h 238125"/>
                  <a:gd name="T10" fmla="*/ 2381 w 238125"/>
                  <a:gd name="T11" fmla="*/ 1191 h 238125"/>
                  <a:gd name="T12" fmla="*/ 2154 w 238125"/>
                  <a:gd name="T13" fmla="*/ 1926 h 238125"/>
                  <a:gd name="T14" fmla="*/ 1558 w 238125"/>
                  <a:gd name="T15" fmla="*/ 2381 h 238125"/>
                  <a:gd name="T16" fmla="*/ 823 w 238125"/>
                  <a:gd name="T17" fmla="*/ 2381 h 238125"/>
                  <a:gd name="T18" fmla="*/ 227 w 238125"/>
                  <a:gd name="T19" fmla="*/ 1926 h 238125"/>
                  <a:gd name="T20" fmla="*/ 0 w 238125"/>
                  <a:gd name="T21" fmla="*/ 1191 h 2381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8125"/>
                  <a:gd name="T34" fmla="*/ 0 h 238125"/>
                  <a:gd name="T35" fmla="*/ 238125 w 238125"/>
                  <a:gd name="T36" fmla="*/ 238125 h 2381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8125" h="238125">
                    <a:moveTo>
                      <a:pt x="0" y="119063"/>
                    </a:moveTo>
                    <a:lnTo>
                      <a:pt x="22739" y="45478"/>
                    </a:lnTo>
                    <a:lnTo>
                      <a:pt x="82270" y="0"/>
                    </a:lnTo>
                    <a:lnTo>
                      <a:pt x="155855" y="0"/>
                    </a:lnTo>
                    <a:lnTo>
                      <a:pt x="215386" y="45478"/>
                    </a:lnTo>
                    <a:lnTo>
                      <a:pt x="238125" y="119063"/>
                    </a:lnTo>
                    <a:lnTo>
                      <a:pt x="215386" y="192647"/>
                    </a:lnTo>
                    <a:lnTo>
                      <a:pt x="155855" y="238125"/>
                    </a:lnTo>
                    <a:lnTo>
                      <a:pt x="82270" y="238125"/>
                    </a:lnTo>
                    <a:lnTo>
                      <a:pt x="22739" y="192647"/>
                    </a:lnTo>
                    <a:lnTo>
                      <a:pt x="0" y="119063"/>
                    </a:lnTo>
                    <a:close/>
                  </a:path>
                </a:pathLst>
              </a:custGeom>
              <a:solidFill>
                <a:srgbClr val="4F81BD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 Box 3"/>
              <p:cNvSpPr txBox="1">
                <a:spLocks noChangeArrowheads="1"/>
              </p:cNvSpPr>
              <p:nvPr/>
            </p:nvSpPr>
            <p:spPr bwMode="auto">
              <a:xfrm>
                <a:off x="0" y="2476"/>
                <a:ext cx="7963" cy="238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Statistician</a:t>
                </a:r>
                <a:endParaRPr kumimoji="0" lang="bg-B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2" name="Picture 1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37" y="31394"/>
              <a:ext cx="5607" cy="5670"/>
            </a:xfrm>
            <a:prstGeom prst="rect">
              <a:avLst/>
            </a:prstGeom>
            <a:noFill/>
          </p:spPr>
        </p:pic>
      </p:grp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716016" y="3861048"/>
            <a:ext cx="1031960" cy="23810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Evaluator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8104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Agent Village</a:t>
            </a:r>
            <a:endParaRPr lang="bg-BG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Teacher’s vs. Agent’s Assessment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0809-1524-4C8A-9B53-4477379CDB96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11</a:t>
            </a:fld>
            <a:endParaRPr lang="bg-BG"/>
          </a:p>
        </p:txBody>
      </p:sp>
      <p:graphicFrame>
        <p:nvGraphicFramePr>
          <p:cNvPr id="6" name="Object 5"/>
          <p:cNvGraphicFramePr/>
          <p:nvPr/>
        </p:nvGraphicFramePr>
        <p:xfrm>
          <a:off x="1691640" y="1814722"/>
          <a:ext cx="5760720" cy="391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return 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MSc</a:t>
            </a:r>
            <a:r>
              <a:rPr lang="en-US" dirty="0" smtClean="0"/>
              <a:t> program adopted by the Academic Council</a:t>
            </a:r>
          </a:p>
          <a:p>
            <a:r>
              <a:rPr lang="en-US" dirty="0" smtClean="0"/>
              <a:t>Staff remains the same composition</a:t>
            </a:r>
          </a:p>
          <a:p>
            <a:r>
              <a:rPr lang="en-US" dirty="0" smtClean="0"/>
              <a:t>Some ways to improve the situation:</a:t>
            </a:r>
          </a:p>
          <a:p>
            <a:pPr lvl="1"/>
            <a:r>
              <a:rPr lang="en-US" dirty="0" smtClean="0"/>
              <a:t>Improvement staff qualification</a:t>
            </a:r>
          </a:p>
          <a:p>
            <a:pPr lvl="1"/>
            <a:r>
              <a:rPr lang="en-US" dirty="0" smtClean="0"/>
              <a:t>Enhancement supporting tools </a:t>
            </a:r>
          </a:p>
          <a:p>
            <a:pPr lvl="1"/>
            <a:r>
              <a:rPr lang="en-US" dirty="0" smtClean="0"/>
              <a:t>Improvement reusability of the teaching content</a:t>
            </a:r>
          </a:p>
          <a:p>
            <a:pPr lvl="1"/>
            <a:r>
              <a:rPr lang="en-US" dirty="0" smtClean="0"/>
              <a:t>Better planning and optimal organization of the program implementation </a:t>
            </a: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2657-3CBE-4215-ADC2-7542309D38A5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supporting tools in the next year?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Completing of:</a:t>
            </a:r>
          </a:p>
          <a:p>
            <a:pPr lvl="1"/>
            <a:r>
              <a:rPr lang="en-US" dirty="0" smtClean="0"/>
              <a:t>SCORM engine</a:t>
            </a:r>
          </a:p>
          <a:p>
            <a:pPr lvl="1"/>
            <a:r>
              <a:rPr lang="en-US" dirty="0" smtClean="0"/>
              <a:t>New version of </a:t>
            </a:r>
            <a:r>
              <a:rPr lang="en-US" dirty="0" err="1" smtClean="0"/>
              <a:t>eTest</a:t>
            </a:r>
            <a:r>
              <a:rPr lang="en-US" dirty="0" smtClean="0"/>
              <a:t> engine (QTI compatible)</a:t>
            </a:r>
          </a:p>
          <a:p>
            <a:r>
              <a:rPr lang="en-US" dirty="0" smtClean="0"/>
              <a:t>Improving of portal architecture</a:t>
            </a:r>
          </a:p>
          <a:p>
            <a:pPr lvl="1"/>
            <a:r>
              <a:rPr lang="en-US" dirty="0" smtClean="0"/>
              <a:t>Messaging bus</a:t>
            </a:r>
          </a:p>
          <a:p>
            <a:r>
              <a:rPr lang="en-US" dirty="0" smtClean="0"/>
              <a:t>Enhancement of Agent Village environment</a:t>
            </a:r>
          </a:p>
          <a:p>
            <a:pPr lvl="1"/>
            <a:r>
              <a:rPr lang="en-US" dirty="0" smtClean="0"/>
              <a:t>Improving of agents’ behavior</a:t>
            </a:r>
          </a:p>
          <a:p>
            <a:pPr lvl="1"/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Formalizing of </a:t>
            </a:r>
            <a:r>
              <a:rPr lang="en-US" dirty="0" err="1" smtClean="0"/>
              <a:t>DeLC</a:t>
            </a:r>
            <a:r>
              <a:rPr lang="en-US" dirty="0" smtClean="0"/>
              <a:t> architecture </a:t>
            </a:r>
          </a:p>
          <a:p>
            <a:pPr lvl="1"/>
            <a:r>
              <a:rPr lang="en-US" dirty="0" smtClean="0"/>
              <a:t>CCA</a:t>
            </a:r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8C09-22EB-41C0-96AD-8CDAFEE01346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13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you!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A13F-752E-4A8B-8670-5F31CB6FA43B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 </a:t>
            </a:r>
            <a:r>
              <a:rPr lang="en-US" dirty="0" smtClean="0"/>
              <a:t>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than 10 years experience carrying the old program</a:t>
            </a:r>
          </a:p>
          <a:p>
            <a:r>
              <a:rPr lang="en-US" dirty="0" smtClean="0"/>
              <a:t>More than 800 students </a:t>
            </a:r>
          </a:p>
          <a:p>
            <a:r>
              <a:rPr lang="en-US" dirty="0" smtClean="0"/>
              <a:t>Weaknesses of the program </a:t>
            </a:r>
          </a:p>
          <a:p>
            <a:pPr lvl="1"/>
            <a:r>
              <a:rPr lang="en-US" dirty="0" smtClean="0"/>
              <a:t>Full-time education (weekends)</a:t>
            </a:r>
          </a:p>
          <a:p>
            <a:pPr lvl="1"/>
            <a:r>
              <a:rPr lang="en-US" dirty="0" smtClean="0"/>
              <a:t>Limited time</a:t>
            </a:r>
            <a:endParaRPr lang="bg-BG" dirty="0" smtClean="0"/>
          </a:p>
          <a:p>
            <a:pPr lvl="1"/>
            <a:r>
              <a:rPr lang="en-US" smtClean="0"/>
              <a:t>Different background </a:t>
            </a:r>
            <a:endParaRPr lang="en-US" dirty="0" smtClean="0"/>
          </a:p>
          <a:p>
            <a:pPr lvl="1"/>
            <a:r>
              <a:rPr lang="en-US" dirty="0" smtClean="0"/>
              <a:t>Insufficient attention to home work </a:t>
            </a:r>
          </a:p>
          <a:p>
            <a:pPr lvl="1"/>
            <a:r>
              <a:rPr lang="en-US" dirty="0" smtClean="0"/>
              <a:t>Insufficient attention to practical skills</a:t>
            </a:r>
            <a:endParaRPr lang="bg-BG" dirty="0" smtClean="0"/>
          </a:p>
          <a:p>
            <a:r>
              <a:rPr lang="en-US" dirty="0" smtClean="0"/>
              <a:t>Consultation with students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6FED-1004-421B-8220-9767F6197E1D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MSc</a:t>
            </a:r>
            <a:r>
              <a:rPr lang="en-US" dirty="0" smtClean="0"/>
              <a:t> Overview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Subject: Software Engineering</a:t>
            </a:r>
          </a:p>
          <a:p>
            <a:r>
              <a:rPr lang="en-US" dirty="0" smtClean="0"/>
              <a:t>Duration</a:t>
            </a:r>
            <a:r>
              <a:rPr lang="bg-BG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1 year</a:t>
            </a:r>
          </a:p>
          <a:p>
            <a:pPr lvl="1"/>
            <a:r>
              <a:rPr lang="en-US" dirty="0" smtClean="0"/>
              <a:t>3 terms</a:t>
            </a:r>
            <a:r>
              <a:rPr lang="bg-BG" dirty="0" smtClean="0"/>
              <a:t> </a:t>
            </a:r>
          </a:p>
          <a:p>
            <a:r>
              <a:rPr lang="en-US" dirty="0" smtClean="0"/>
              <a:t>Learning method</a:t>
            </a:r>
            <a:r>
              <a:rPr lang="bg-BG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Project-oriented education</a:t>
            </a:r>
          </a:p>
          <a:p>
            <a:pPr lvl="1"/>
            <a:r>
              <a:rPr lang="en-US" dirty="0" smtClean="0"/>
              <a:t>Full-time education supported by software tools (blended learning)</a:t>
            </a:r>
            <a:endParaRPr lang="bg-BG" dirty="0" smtClean="0"/>
          </a:p>
          <a:p>
            <a:r>
              <a:rPr lang="en-US" dirty="0" smtClean="0"/>
              <a:t>Number of students</a:t>
            </a:r>
            <a:r>
              <a:rPr lang="bg-BG" dirty="0" smtClean="0"/>
              <a:t>: 8</a:t>
            </a:r>
            <a:r>
              <a:rPr lang="en-US" dirty="0" smtClean="0"/>
              <a:t>0</a:t>
            </a:r>
            <a:endParaRPr lang="bg-BG" dirty="0" smtClean="0"/>
          </a:p>
          <a:p>
            <a:r>
              <a:rPr lang="en-US" dirty="0" smtClean="0"/>
              <a:t>Staff</a:t>
            </a:r>
            <a:r>
              <a:rPr lang="bg-BG" dirty="0" smtClean="0"/>
              <a:t>: </a:t>
            </a:r>
            <a:r>
              <a:rPr lang="en-US" smtClean="0"/>
              <a:t> 5</a:t>
            </a:r>
            <a:endParaRPr lang="bg-BG" dirty="0" smtClean="0"/>
          </a:p>
          <a:p>
            <a:r>
              <a:rPr lang="en-US" dirty="0" smtClean="0"/>
              <a:t>Completion</a:t>
            </a:r>
            <a:r>
              <a:rPr lang="bg-BG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Thesis </a:t>
            </a:r>
          </a:p>
          <a:p>
            <a:pPr lvl="1"/>
            <a:r>
              <a:rPr lang="en-US" dirty="0" smtClean="0"/>
              <a:t>State examination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3A2C-1ABC-451F-A7D4-88DD140F02D1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467544" y="2276872"/>
            <a:ext cx="288032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Java Practicum (5)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924944"/>
            <a:ext cx="2880320" cy="576064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Internet Programming Environments  (5)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573016"/>
            <a:ext cx="2880320" cy="576064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DB Integration (5)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4221088"/>
            <a:ext cx="2880320" cy="576064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Pattern-Oriented Programming (5)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2276872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SOA (5)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2924944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Semantic  Services  (5)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28184" y="2276872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Intelligent Agents (5)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8184" y="2924944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Semantic Web  (5)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5896" y="3573016"/>
            <a:ext cx="5112568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Project (10)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5896" y="4941168"/>
            <a:ext cx="2520280" cy="576064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Advances in SE (5)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28184" y="4941168"/>
            <a:ext cx="2520280" cy="576064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eLearning  (5)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896" y="5589240"/>
            <a:ext cx="5112568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Theses (15)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3608" y="1556792"/>
            <a:ext cx="187220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Basics </a:t>
            </a:r>
            <a:endParaRPr lang="bg-BG" sz="2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11960" y="1556792"/>
            <a:ext cx="43924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Specialization &amp; Project</a:t>
            </a:r>
            <a:endParaRPr lang="bg-BG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32040" y="4293096"/>
            <a:ext cx="26642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Theses</a:t>
            </a:r>
            <a:endParaRPr lang="bg-BG" sz="2400" b="1" dirty="0">
              <a:solidFill>
                <a:schemeClr val="tx1"/>
              </a:solidFill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9EDA-F88F-44E1-84A5-EDB2BB8EDAA5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4</a:t>
            </a:fld>
            <a:endParaRPr lang="bg-BG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satisfied &amp; happy</a:t>
            </a:r>
          </a:p>
          <a:p>
            <a:r>
              <a:rPr lang="en-US" dirty="0" smtClean="0"/>
              <a:t>Staff is satisfied but not happy</a:t>
            </a:r>
          </a:p>
          <a:p>
            <a:r>
              <a:rPr lang="en-US" dirty="0" smtClean="0"/>
              <a:t>Without supporting tools (</a:t>
            </a:r>
            <a:r>
              <a:rPr lang="en-US" dirty="0" err="1" smtClean="0"/>
              <a:t>DeLC</a:t>
            </a:r>
            <a:r>
              <a:rPr lang="en-US" dirty="0" smtClean="0"/>
              <a:t>) not possible to conduct the program</a:t>
            </a:r>
          </a:p>
          <a:p>
            <a:r>
              <a:rPr lang="en-US" dirty="0" smtClean="0"/>
              <a:t>No return …</a:t>
            </a:r>
            <a:endParaRPr lang="bg-BG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DB6-4BBC-4968-90C6-13CED2520124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 </a:t>
            </a:r>
            <a:r>
              <a:rPr lang="en-US" dirty="0" smtClean="0"/>
              <a:t>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the students are satisfied &amp; happy?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6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 close to the real conditions for the development of software</a:t>
            </a:r>
          </a:p>
          <a:p>
            <a:r>
              <a:rPr lang="en-US" dirty="0" smtClean="0"/>
              <a:t>Practical experience in software development close to the reality </a:t>
            </a:r>
          </a:p>
          <a:p>
            <a:r>
              <a:rPr lang="en-US" dirty="0" smtClean="0"/>
              <a:t>Team </a:t>
            </a:r>
            <a:r>
              <a:rPr lang="en-US" dirty="0" smtClean="0"/>
              <a:t>work is </a:t>
            </a:r>
            <a:r>
              <a:rPr lang="en-US" dirty="0" err="1" smtClean="0"/>
              <a:t>preffered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/>
              <a:t>Effective use of limited time</a:t>
            </a:r>
          </a:p>
          <a:p>
            <a:r>
              <a:rPr lang="en-US" dirty="0" smtClean="0"/>
              <a:t>90% of students graduate with a thesis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E093-5958-4BF6-AF0D-D37F0EDB0905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6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 </a:t>
            </a:r>
            <a:r>
              <a:rPr lang="en-US" dirty="0" smtClean="0"/>
              <a:t>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staff is satisfied but not happy?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Satisfaction </a:t>
            </a:r>
            <a:r>
              <a:rPr lang="en-US" dirty="0" smtClean="0"/>
              <a:t>due to:</a:t>
            </a:r>
          </a:p>
          <a:p>
            <a:pPr lvl="1"/>
            <a:r>
              <a:rPr lang="en-US" dirty="0" smtClean="0"/>
              <a:t>Successful completion of the program</a:t>
            </a:r>
          </a:p>
          <a:p>
            <a:pPr lvl="1"/>
            <a:r>
              <a:rPr lang="en-US" dirty="0" smtClean="0"/>
              <a:t>Students are satisfied and happy</a:t>
            </a:r>
          </a:p>
          <a:p>
            <a:pPr lvl="1"/>
            <a:r>
              <a:rPr lang="en-US" dirty="0" smtClean="0"/>
              <a:t>Co-operation and activity of students increase  </a:t>
            </a:r>
          </a:p>
          <a:p>
            <a:r>
              <a:rPr lang="en-US" b="1" dirty="0" smtClean="0"/>
              <a:t>Unhappiness</a:t>
            </a:r>
            <a:r>
              <a:rPr lang="en-US" dirty="0" smtClean="0"/>
              <a:t> due to:</a:t>
            </a:r>
          </a:p>
          <a:p>
            <a:pPr lvl="1"/>
            <a:r>
              <a:rPr lang="en-US" dirty="0" smtClean="0"/>
              <a:t>Significant workload due to the increase in the number of hours (individual work with students)</a:t>
            </a:r>
          </a:p>
          <a:p>
            <a:pPr lvl="1"/>
            <a:r>
              <a:rPr lang="en-US" dirty="0" smtClean="0"/>
              <a:t>Any-where, any-time, any-how in good condition </a:t>
            </a:r>
          </a:p>
          <a:p>
            <a:pPr lvl="1"/>
            <a:r>
              <a:rPr lang="en-US" dirty="0" smtClean="0"/>
              <a:t>Staff selection</a:t>
            </a: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369-D661-4418-B9B7-3D3CAE7BD89C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Workshop Software Engineering Education and Reverse Engineering, </a:t>
            </a:r>
            <a:r>
              <a:rPr lang="en-US" dirty="0" err="1" smtClean="0"/>
              <a:t>Opatija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DeLC</a:t>
            </a:r>
            <a:r>
              <a:rPr lang="en-US" dirty="0" smtClean="0"/>
              <a:t> needed?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Successful implementation of the program was possible by the use of supporting tools</a:t>
            </a:r>
          </a:p>
          <a:p>
            <a:r>
              <a:rPr lang="en-US" dirty="0" err="1" smtClean="0"/>
              <a:t>DeLC</a:t>
            </a:r>
            <a:endParaRPr lang="en-US" dirty="0" smtClean="0"/>
          </a:p>
          <a:p>
            <a:pPr lvl="1"/>
            <a:r>
              <a:rPr lang="en-US" dirty="0" smtClean="0"/>
              <a:t>Prototype environment for context-aware provision of educational services </a:t>
            </a:r>
          </a:p>
          <a:p>
            <a:r>
              <a:rPr lang="en-US" dirty="0" smtClean="0"/>
              <a:t>Tools:</a:t>
            </a:r>
          </a:p>
          <a:p>
            <a:pPr lvl="1"/>
            <a:r>
              <a:rPr lang="en-US" dirty="0" smtClean="0"/>
              <a:t>Education portal: educational services </a:t>
            </a:r>
          </a:p>
          <a:p>
            <a:pPr lvl="1"/>
            <a:r>
              <a:rPr lang="en-US" dirty="0" smtClean="0"/>
              <a:t>Education cluster: services’ support by software assistants</a:t>
            </a:r>
          </a:p>
          <a:p>
            <a:r>
              <a:rPr lang="en-US" dirty="0" smtClean="0"/>
              <a:t>Supported activities:</a:t>
            </a:r>
          </a:p>
          <a:p>
            <a:pPr lvl="1"/>
            <a:r>
              <a:rPr lang="en-US" dirty="0" smtClean="0"/>
              <a:t>Provision of teaching material</a:t>
            </a:r>
          </a:p>
          <a:p>
            <a:pPr lvl="1"/>
            <a:r>
              <a:rPr lang="en-US" dirty="0" smtClean="0"/>
              <a:t>Testing and assessment </a:t>
            </a:r>
          </a:p>
          <a:p>
            <a:pPr lvl="1"/>
            <a:r>
              <a:rPr lang="en-US" dirty="0" smtClean="0"/>
              <a:t>Planning and scheduling </a:t>
            </a:r>
          </a:p>
          <a:p>
            <a:pPr lvl="1"/>
            <a:r>
              <a:rPr lang="en-US" dirty="0" smtClean="0"/>
              <a:t>Project and thesis development 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2657-3CBE-4215-ADC2-7542309D38A5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Workshop Software Engineering Education and Reverse Engineering, Opatija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7A8F-59D7-430D-9E3E-E032316E3F9A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Portal</a:t>
            </a:r>
            <a:endParaRPr lang="bg-BG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pSp>
        <p:nvGrpSpPr>
          <p:cNvPr id="3" name="Canvas 30"/>
          <p:cNvGrpSpPr>
            <a:grpSpLocks/>
          </p:cNvGrpSpPr>
          <p:nvPr/>
        </p:nvGrpSpPr>
        <p:grpSpPr bwMode="auto">
          <a:xfrm>
            <a:off x="1793578" y="1830288"/>
            <a:ext cx="5946774" cy="4191000"/>
            <a:chOff x="0" y="0"/>
            <a:chExt cx="59461" cy="41910"/>
          </a:xfrm>
        </p:grpSpPr>
        <p:sp>
          <p:nvSpPr>
            <p:cNvPr id="5150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461" cy="419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88" name="Rectangle 32"/>
            <p:cNvSpPr>
              <a:spLocks noChangeArrowheads="1"/>
            </p:cNvSpPr>
            <p:nvPr/>
          </p:nvSpPr>
          <p:spPr bwMode="auto">
            <a:xfrm>
              <a:off x="1339" y="7969"/>
              <a:ext cx="57411" cy="19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89" name="Text Box 33"/>
            <p:cNvSpPr txBox="1">
              <a:spLocks noChangeArrowheads="1"/>
            </p:cNvSpPr>
            <p:nvPr/>
          </p:nvSpPr>
          <p:spPr bwMode="auto">
            <a:xfrm>
              <a:off x="4362" y="20307"/>
              <a:ext cx="9582" cy="4927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SCORM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" name="Text Box 34"/>
            <p:cNvSpPr txBox="1">
              <a:spLocks noChangeArrowheads="1"/>
            </p:cNvSpPr>
            <p:nvPr/>
          </p:nvSpPr>
          <p:spPr bwMode="auto">
            <a:xfrm>
              <a:off x="32848" y="20307"/>
              <a:ext cx="8515" cy="4959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Event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1" name="Text Box 35"/>
            <p:cNvSpPr txBox="1">
              <a:spLocks noChangeArrowheads="1"/>
            </p:cNvSpPr>
            <p:nvPr/>
          </p:nvSpPr>
          <p:spPr bwMode="auto">
            <a:xfrm>
              <a:off x="18529" y="20307"/>
              <a:ext cx="9055" cy="4927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 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2" name="Text Box 36"/>
            <p:cNvSpPr txBox="1">
              <a:spLocks noChangeArrowheads="1"/>
            </p:cNvSpPr>
            <p:nvPr/>
          </p:nvSpPr>
          <p:spPr bwMode="auto">
            <a:xfrm>
              <a:off x="45250" y="18478"/>
              <a:ext cx="12242" cy="4724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IntegrationEngine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3" name="Text Box 37"/>
            <p:cNvSpPr txBox="1">
              <a:spLocks noChangeArrowheads="1"/>
            </p:cNvSpPr>
            <p:nvPr/>
          </p:nvSpPr>
          <p:spPr bwMode="auto">
            <a:xfrm>
              <a:off x="4741" y="14579"/>
              <a:ext cx="37288" cy="44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Educational e-Services</a:t>
              </a:r>
              <a:endParaRPr kumimoji="0" lang="bg-B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4" name="Text Box 45"/>
            <p:cNvSpPr txBox="1">
              <a:spLocks noChangeArrowheads="1"/>
            </p:cNvSpPr>
            <p:nvPr/>
          </p:nvSpPr>
          <p:spPr bwMode="auto">
            <a:xfrm>
              <a:off x="16516" y="6959"/>
              <a:ext cx="15805" cy="2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E-Services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5" name="Rectangle 46"/>
            <p:cNvSpPr>
              <a:spLocks noChangeArrowheads="1"/>
            </p:cNvSpPr>
            <p:nvPr/>
          </p:nvSpPr>
          <p:spPr bwMode="auto">
            <a:xfrm>
              <a:off x="1339" y="2101"/>
              <a:ext cx="57411" cy="46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96" name="Text Box 47"/>
            <p:cNvSpPr txBox="1">
              <a:spLocks noChangeArrowheads="1"/>
            </p:cNvSpPr>
            <p:nvPr/>
          </p:nvSpPr>
          <p:spPr bwMode="auto">
            <a:xfrm>
              <a:off x="22923" y="1104"/>
              <a:ext cx="17132" cy="48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User Interface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7" name="Rectangle 48"/>
            <p:cNvSpPr>
              <a:spLocks noChangeArrowheads="1"/>
            </p:cNvSpPr>
            <p:nvPr/>
          </p:nvSpPr>
          <p:spPr bwMode="auto">
            <a:xfrm>
              <a:off x="1339" y="28790"/>
              <a:ext cx="57411" cy="127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98" name="Text Box 49"/>
            <p:cNvSpPr txBox="1">
              <a:spLocks noChangeArrowheads="1"/>
            </p:cNvSpPr>
            <p:nvPr/>
          </p:nvSpPr>
          <p:spPr bwMode="auto">
            <a:xfrm>
              <a:off x="22923" y="27616"/>
              <a:ext cx="18440" cy="2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Digital Libraries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9" name="AutoShape 50"/>
            <p:cNvSpPr>
              <a:spLocks noChangeArrowheads="1"/>
            </p:cNvSpPr>
            <p:nvPr/>
          </p:nvSpPr>
          <p:spPr bwMode="auto">
            <a:xfrm>
              <a:off x="7410" y="35299"/>
              <a:ext cx="7569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00" name="Text Box 51"/>
            <p:cNvSpPr txBox="1">
              <a:spLocks noChangeArrowheads="1"/>
            </p:cNvSpPr>
            <p:nvPr/>
          </p:nvSpPr>
          <p:spPr bwMode="auto">
            <a:xfrm>
              <a:off x="7874" y="36944"/>
              <a:ext cx="6299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1" name="AutoShape 52"/>
            <p:cNvSpPr>
              <a:spLocks noChangeArrowheads="1"/>
            </p:cNvSpPr>
            <p:nvPr/>
          </p:nvSpPr>
          <p:spPr bwMode="auto">
            <a:xfrm>
              <a:off x="16954" y="35299"/>
              <a:ext cx="7569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02" name="Text Box 53"/>
            <p:cNvSpPr txBox="1">
              <a:spLocks noChangeArrowheads="1"/>
            </p:cNvSpPr>
            <p:nvPr/>
          </p:nvSpPr>
          <p:spPr bwMode="auto">
            <a:xfrm>
              <a:off x="17418" y="36944"/>
              <a:ext cx="6299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3" name="AutoShape 58"/>
            <p:cNvSpPr>
              <a:spLocks noChangeArrowheads="1"/>
            </p:cNvSpPr>
            <p:nvPr/>
          </p:nvSpPr>
          <p:spPr bwMode="auto">
            <a:xfrm>
              <a:off x="45485" y="35299"/>
              <a:ext cx="7562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2" name="Text Box 59"/>
            <p:cNvSpPr txBox="1">
              <a:spLocks noChangeArrowheads="1"/>
            </p:cNvSpPr>
            <p:nvPr/>
          </p:nvSpPr>
          <p:spPr bwMode="auto">
            <a:xfrm>
              <a:off x="45948" y="36944"/>
              <a:ext cx="6293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 Box 60"/>
            <p:cNvSpPr txBox="1">
              <a:spLocks noChangeArrowheads="1"/>
            </p:cNvSpPr>
            <p:nvPr/>
          </p:nvSpPr>
          <p:spPr bwMode="auto">
            <a:xfrm>
              <a:off x="7410" y="32162"/>
              <a:ext cx="45637" cy="2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Catalogue </a:t>
              </a:r>
              <a:endPara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61"/>
            <p:cNvSpPr txBox="1">
              <a:spLocks noChangeArrowheads="1"/>
            </p:cNvSpPr>
            <p:nvPr/>
          </p:nvSpPr>
          <p:spPr bwMode="auto">
            <a:xfrm>
              <a:off x="45167" y="11099"/>
              <a:ext cx="12243" cy="466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User Profiling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AutoShape 700"/>
            <p:cNvSpPr>
              <a:spLocks noChangeArrowheads="1"/>
            </p:cNvSpPr>
            <p:nvPr/>
          </p:nvSpPr>
          <p:spPr bwMode="auto">
            <a:xfrm>
              <a:off x="2851" y="9518"/>
              <a:ext cx="12496" cy="1715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6" name="AutoShape 701"/>
            <p:cNvSpPr>
              <a:spLocks noChangeArrowheads="1"/>
            </p:cNvSpPr>
            <p:nvPr/>
          </p:nvSpPr>
          <p:spPr bwMode="auto">
            <a:xfrm>
              <a:off x="30956" y="9474"/>
              <a:ext cx="12497" cy="1720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7" name="AutoShape 702"/>
            <p:cNvSpPr>
              <a:spLocks noChangeArrowheads="1"/>
            </p:cNvSpPr>
            <p:nvPr/>
          </p:nvSpPr>
          <p:spPr bwMode="auto">
            <a:xfrm>
              <a:off x="17132" y="9518"/>
              <a:ext cx="12497" cy="1715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8" name="AutoShape 703"/>
            <p:cNvSpPr>
              <a:spLocks noChangeShapeType="1"/>
            </p:cNvSpPr>
            <p:nvPr/>
          </p:nvSpPr>
          <p:spPr bwMode="auto">
            <a:xfrm>
              <a:off x="44081" y="7969"/>
              <a:ext cx="7" cy="182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9" name="Text Box 704"/>
            <p:cNvSpPr txBox="1">
              <a:spLocks noChangeArrowheads="1"/>
            </p:cNvSpPr>
            <p:nvPr/>
          </p:nvSpPr>
          <p:spPr bwMode="auto">
            <a:xfrm>
              <a:off x="44919" y="6959"/>
              <a:ext cx="12777" cy="2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Ext Interfaces</a:t>
              </a:r>
              <a:endParaRPr kumimoji="0" lang="bg-BG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705"/>
            <p:cNvSpPr txBox="1">
              <a:spLocks noChangeArrowheads="1"/>
            </p:cNvSpPr>
            <p:nvPr/>
          </p:nvSpPr>
          <p:spPr bwMode="auto">
            <a:xfrm>
              <a:off x="29140" y="35413"/>
              <a:ext cx="13087" cy="4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20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  .   .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 Box 739"/>
            <p:cNvSpPr txBox="1">
              <a:spLocks noChangeArrowheads="1"/>
            </p:cNvSpPr>
            <p:nvPr/>
          </p:nvSpPr>
          <p:spPr bwMode="auto">
            <a:xfrm>
              <a:off x="3511" y="10401"/>
              <a:ext cx="10928" cy="37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 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eLectures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 Box 740"/>
            <p:cNvSpPr txBox="1">
              <a:spLocks noChangeArrowheads="1"/>
            </p:cNvSpPr>
            <p:nvPr/>
          </p:nvSpPr>
          <p:spPr bwMode="auto">
            <a:xfrm>
              <a:off x="31381" y="10521"/>
              <a:ext cx="10928" cy="3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Scheduie</a:t>
              </a: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 Box 741"/>
            <p:cNvSpPr txBox="1">
              <a:spLocks noChangeArrowheads="1"/>
            </p:cNvSpPr>
            <p:nvPr/>
          </p:nvSpPr>
          <p:spPr bwMode="auto">
            <a:xfrm>
              <a:off x="17913" y="10521"/>
              <a:ext cx="10928" cy="3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eTesting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6672-C7ED-43F2-92FB-F660D59C1CF0}" type="datetime1">
              <a:rPr lang="bg-BG" smtClean="0"/>
              <a:pPr/>
              <a:t>4.9.2012 г.</a:t>
            </a:fld>
            <a:endParaRPr lang="bg-BG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F95-F5A2-4808-8726-14DC247500F2}" type="slidenum">
              <a:rPr lang="bg-BG" smtClean="0"/>
              <a:pPr/>
              <a:t>9</a:t>
            </a:fld>
            <a:endParaRPr lang="bg-BG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VIVA Presentation, STRL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741</Words>
  <Application>Microsoft Office PowerPoint</Application>
  <PresentationFormat>On-screen Show (4:3)</PresentationFormat>
  <Paragraphs>185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New MSc curriculum (one year experience) </vt:lpstr>
      <vt:lpstr>Rationale</vt:lpstr>
      <vt:lpstr>MSc Overview</vt:lpstr>
      <vt:lpstr>Curriculum </vt:lpstr>
      <vt:lpstr>Conclusions </vt:lpstr>
      <vt:lpstr>Why the students are satisfied &amp; happy?</vt:lpstr>
      <vt:lpstr>Why the staff is satisfied but not happy?</vt:lpstr>
      <vt:lpstr>Why DeLC needed?</vt:lpstr>
      <vt:lpstr>Education Portal</vt:lpstr>
      <vt:lpstr>Education Cluster</vt:lpstr>
      <vt:lpstr>Teacher’s vs. Agent’s Assessment</vt:lpstr>
      <vt:lpstr>No return …</vt:lpstr>
      <vt:lpstr>What about supporting tools in the next year?</vt:lpstr>
      <vt:lpstr>Thank you! </vt:lpstr>
    </vt:vector>
  </TitlesOfParts>
  <Company>University of Plovdiv, FMI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masters’ curriculum (one year experience)</dc:title>
  <dc:creator>Stanimir Stoyanov</dc:creator>
  <cp:lastModifiedBy>Stanimir Stoyanov</cp:lastModifiedBy>
  <cp:revision>62</cp:revision>
  <dcterms:created xsi:type="dcterms:W3CDTF">2012-08-17T05:14:03Z</dcterms:created>
  <dcterms:modified xsi:type="dcterms:W3CDTF">2012-09-04T08:22:39Z</dcterms:modified>
</cp:coreProperties>
</file>